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8" r:id="rId4"/>
    <p:sldId id="258" r:id="rId5"/>
    <p:sldId id="269" r:id="rId6"/>
    <p:sldId id="270" r:id="rId7"/>
    <p:sldId id="275" r:id="rId8"/>
    <p:sldId id="276" r:id="rId9"/>
    <p:sldId id="277" r:id="rId10"/>
    <p:sldId id="278" r:id="rId11"/>
    <p:sldId id="279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66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5D2B9-73F7-4AE3-A785-79C743CEE289}" type="datetimeFigureOut">
              <a:rPr lang="de-DE" smtClean="0"/>
              <a:t>23.02.2020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AE931-1EEC-46BC-B547-D872F20FB5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841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AE931-1EEC-46BC-B547-D872F20FB50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2066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1D990C-FF34-4960-B23C-3867212E504D}" type="datetime1">
              <a:rPr lang="de-DE" smtClean="0"/>
              <a:t>23.02.2020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ec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Gerade Verbindung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Gerade Verbindung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ec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8915124-1496-4767-9DB1-E32535AC805D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58EA9-AC80-4D82-9879-2B79679A0AE0}" type="datetime1">
              <a:rPr lang="de-DE" smtClean="0"/>
              <a:t>23.02.2020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5124-1496-4767-9DB1-E32535AC805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1676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8C283-9401-4BB4-9681-1172EEAA3479}" type="datetime1">
              <a:rPr lang="de-DE" smtClean="0"/>
              <a:t>23.02.2020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5124-1496-4767-9DB1-E32535AC805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47931-5928-4C3D-AFF9-501A0E6A74A3}" type="datetime1">
              <a:rPr lang="de-DE" smtClean="0"/>
              <a:t>23.02.2020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5124-1496-4767-9DB1-E32535AC805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1FB58DA-4A64-4C4A-90D4-50364303FFC1}" type="datetime1">
              <a:rPr lang="de-DE" smtClean="0"/>
              <a:t>23.02.2020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e-DE"/>
          </a:p>
        </p:txBody>
      </p:sp>
      <p:sp>
        <p:nvSpPr>
          <p:cNvPr id="9" name="Rechtec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Gerade Verbindung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Gerade Verbindung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c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Gerade Verbindung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8915124-1496-4767-9DB1-E32535AC805D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56F1-1B99-4977-95D5-09FCB6FA2585}" type="datetime1">
              <a:rPr lang="de-DE" smtClean="0"/>
              <a:t>23.02.2020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5124-1496-4767-9DB1-E32535AC805D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517D3-6166-44B1-8D0C-44E23975C51B}" type="datetime1">
              <a:rPr lang="de-DE" smtClean="0"/>
              <a:t>23.02.2020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5124-1496-4767-9DB1-E32535AC805D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6AE346-DFDD-42CB-988E-A8B11C95A842}" type="datetime1">
              <a:rPr lang="de-DE" smtClean="0"/>
              <a:t>23.02.2020</a:t>
            </a:fld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915124-1496-4767-9DB1-E32535AC805D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C517F-8ECD-4E13-BB46-4751ACCD9825}" type="datetime1">
              <a:rPr lang="de-DE" smtClean="0"/>
              <a:t>23.02.2020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5124-1496-4767-9DB1-E32535AC805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ec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nhaltsplatzhalt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1" name="Datumsplatzhalt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BF94A3-663F-4842-A0E0-53FE88E817BD}" type="datetime1">
              <a:rPr lang="de-DE" smtClean="0"/>
              <a:t>23.02.2020</a:t>
            </a:fld>
            <a:endParaRPr lang="de-DE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8915124-1496-4767-9DB1-E32535AC805D}" type="slidenum">
              <a:rPr lang="de-DE" smtClean="0"/>
              <a:t>‹Nr.›</a:t>
            </a:fld>
            <a:endParaRPr lang="de-DE"/>
          </a:p>
        </p:txBody>
      </p:sp>
      <p:sp>
        <p:nvSpPr>
          <p:cNvPr id="23" name="Fußzeilenplatzhalt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Gerade Verbindung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Gerade Verbindung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Gerade Verbindung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176721-2EE0-47D2-847D-8B6838EF0E17}" type="datetime1">
              <a:rPr lang="de-DE" smtClean="0"/>
              <a:t>23.02.2020</a:t>
            </a:fld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8915124-1496-4767-9DB1-E32535AC805D}" type="slidenum">
              <a:rPr lang="de-DE" smtClean="0"/>
              <a:t>‹Nr.›</a:t>
            </a:fld>
            <a:endParaRPr lang="de-DE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erade Verbindung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5604065-AE68-4142-A504-93DC1A9FD89E}" type="datetime1">
              <a:rPr lang="de-DE" smtClean="0"/>
              <a:t>23.02.2020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ec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erade Verbindung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8915124-1496-4767-9DB1-E32535AC805D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Herzlich Willkommen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Elternabend zum Schulsystem</a:t>
            </a:r>
          </a:p>
          <a:p>
            <a:r>
              <a:rPr lang="de-DE" dirty="0"/>
              <a:t>a</a:t>
            </a:r>
            <a:r>
              <a:rPr lang="de-DE" dirty="0" smtClean="0"/>
              <a:t>m 13.02.2020</a:t>
            </a:r>
          </a:p>
          <a:p>
            <a:r>
              <a:rPr lang="de-DE" dirty="0" smtClean="0"/>
              <a:t>Hans-Christian-Andersen-Schule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5200"/>
            <a:ext cx="151216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5124-1496-4767-9DB1-E32535AC805D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12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de-DE" dirty="0" smtClean="0"/>
              <a:t>Das </a:t>
            </a:r>
            <a:r>
              <a:rPr lang="de-DE" dirty="0"/>
              <a:t>hessische Schulsystem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60648"/>
            <a:ext cx="15113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5124-1496-4767-9DB1-E32535AC805D}" type="slidenum">
              <a:rPr lang="de-DE" smtClean="0"/>
              <a:t>10</a:t>
            </a:fld>
            <a:endParaRPr lang="de-DE"/>
          </a:p>
        </p:txBody>
      </p:sp>
      <p:sp>
        <p:nvSpPr>
          <p:cNvPr id="7" name="Untertitel 2"/>
          <p:cNvSpPr txBox="1">
            <a:spLocks/>
          </p:cNvSpPr>
          <p:nvPr/>
        </p:nvSpPr>
        <p:spPr>
          <a:xfrm>
            <a:off x="3635896" y="1635898"/>
            <a:ext cx="7766936" cy="28194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2195736" y="6365557"/>
            <a:ext cx="644569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QUELLE:</a:t>
            </a:r>
          </a:p>
          <a:p>
            <a:pPr algn="r"/>
            <a:r>
              <a:rPr lang="de-DE" sz="1200" dirty="0">
                <a:ea typeface="Calibri" panose="020F0502020204030204" pitchFamily="34" charset="0"/>
                <a:cs typeface="Times New Roman" panose="02020603050405020304" pitchFamily="18" charset="0"/>
              </a:rPr>
              <a:t>https://</a:t>
            </a:r>
            <a:r>
              <a:rPr lang="de-DE" sz="1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de.wikipedia.org/wiki/Datei:Deutsches_Bildungssystem2.png</a:t>
            </a:r>
          </a:p>
        </p:txBody>
      </p:sp>
      <p:grpSp>
        <p:nvGrpSpPr>
          <p:cNvPr id="15" name="Gruppieren 14"/>
          <p:cNvGrpSpPr/>
          <p:nvPr/>
        </p:nvGrpSpPr>
        <p:grpSpPr>
          <a:xfrm>
            <a:off x="307975" y="783001"/>
            <a:ext cx="6105525" cy="5801175"/>
            <a:chOff x="0" y="907267"/>
            <a:chExt cx="6105525" cy="5801175"/>
          </a:xfrm>
        </p:grpSpPr>
        <p:grpSp>
          <p:nvGrpSpPr>
            <p:cNvPr id="16" name="Gruppieren 15"/>
            <p:cNvGrpSpPr/>
            <p:nvPr/>
          </p:nvGrpSpPr>
          <p:grpSpPr>
            <a:xfrm>
              <a:off x="0" y="907267"/>
              <a:ext cx="6105525" cy="5715000"/>
              <a:chOff x="0" y="907267"/>
              <a:chExt cx="6105525" cy="5715000"/>
            </a:xfrm>
          </p:grpSpPr>
          <p:pic>
            <p:nvPicPr>
              <p:cNvPr id="18" name="Picture 2" descr="Datei:Deutsches Bildungssystem2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907267"/>
                <a:ext cx="6105525" cy="5715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9" name="Textfeld 18"/>
              <p:cNvSpPr txBox="1"/>
              <p:nvPr/>
            </p:nvSpPr>
            <p:spPr>
              <a:xfrm>
                <a:off x="134910" y="5711252"/>
                <a:ext cx="779489" cy="49244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de-DE" sz="1300" dirty="0" smtClean="0"/>
                  <a:t>Förder-schule</a:t>
                </a:r>
                <a:endParaRPr lang="de-DE" sz="1300" dirty="0"/>
              </a:p>
            </p:txBody>
          </p:sp>
        </p:grpSp>
        <p:sp>
          <p:nvSpPr>
            <p:cNvPr id="17" name="Rechteck 16"/>
            <p:cNvSpPr/>
            <p:nvPr/>
          </p:nvSpPr>
          <p:spPr>
            <a:xfrm>
              <a:off x="0" y="6462221"/>
              <a:ext cx="3762531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de-DE" sz="10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Überarbeitung V. Pompizzi = Förderschule statt Sonderschule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897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886835" y="-113643"/>
            <a:ext cx="5183280" cy="8683994"/>
          </a:xfrm>
          <a:prstGeom prst="rect">
            <a:avLst/>
          </a:prstGeom>
        </p:spPr>
      </p:pic>
      <p:sp>
        <p:nvSpPr>
          <p:cNvPr id="9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307968" y="6380489"/>
            <a:ext cx="512504" cy="365125"/>
          </a:xfrm>
          <a:prstGeom prst="rect">
            <a:avLst/>
          </a:prstGeom>
        </p:spPr>
        <p:txBody>
          <a:bodyPr lIns="0" tIns="0" rIns="0" bIns="0"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1" name="Titel 6"/>
          <p:cNvSpPr>
            <a:spLocks noGrp="1"/>
          </p:cNvSpPr>
          <p:nvPr>
            <p:ph type="title"/>
          </p:nvPr>
        </p:nvSpPr>
        <p:spPr>
          <a:xfrm>
            <a:off x="562339" y="323621"/>
            <a:ext cx="6447501" cy="844446"/>
          </a:xfrm>
        </p:spPr>
        <p:txBody>
          <a:bodyPr>
            <a:normAutofit/>
          </a:bodyPr>
          <a:lstStyle/>
          <a:p>
            <a:r>
              <a:rPr lang="de-DE" dirty="0"/>
              <a:t>Zeitplan Erstklässler </a:t>
            </a:r>
            <a:r>
              <a:rPr lang="de-DE" dirty="0" smtClean="0"/>
              <a:t>2020/2021</a:t>
            </a:r>
            <a:endParaRPr lang="de-DE" dirty="0"/>
          </a:p>
        </p:txBody>
      </p:sp>
      <p:sp>
        <p:nvSpPr>
          <p:cNvPr id="12" name="Stern mit 10 Zacken 11"/>
          <p:cNvSpPr/>
          <p:nvPr/>
        </p:nvSpPr>
        <p:spPr>
          <a:xfrm>
            <a:off x="575593" y="1615152"/>
            <a:ext cx="471266" cy="599606"/>
          </a:xfrm>
          <a:prstGeom prst="star10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08</a:t>
            </a:r>
            <a:endParaRPr lang="de-DE" sz="1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tern mit 10 Zacken 12"/>
          <p:cNvSpPr/>
          <p:nvPr/>
        </p:nvSpPr>
        <p:spPr>
          <a:xfrm>
            <a:off x="8172400" y="1636713"/>
            <a:ext cx="471266" cy="599606"/>
          </a:xfrm>
          <a:prstGeom prst="star10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dirty="0" smtClean="0">
                <a:solidFill>
                  <a:prstClr val="white"/>
                </a:solidFill>
              </a:rPr>
              <a:t>8</a:t>
            </a:r>
            <a:endParaRPr lang="de-DE" sz="1100" dirty="0">
              <a:solidFill>
                <a:prstClr val="white"/>
              </a:solidFill>
            </a:endParaRPr>
          </a:p>
        </p:txBody>
      </p:sp>
      <p:sp>
        <p:nvSpPr>
          <p:cNvPr id="14" name="Stern mit 10 Zacken 13"/>
          <p:cNvSpPr/>
          <p:nvPr/>
        </p:nvSpPr>
        <p:spPr>
          <a:xfrm>
            <a:off x="1259632" y="1615152"/>
            <a:ext cx="471266" cy="599606"/>
          </a:xfrm>
          <a:prstGeom prst="star10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dirty="0" smtClean="0">
                <a:solidFill>
                  <a:prstClr val="white"/>
                </a:solidFill>
              </a:rPr>
              <a:t>09</a:t>
            </a:r>
            <a:endParaRPr lang="de-DE" sz="1100" dirty="0">
              <a:solidFill>
                <a:prstClr val="white"/>
              </a:solidFill>
            </a:endParaRPr>
          </a:p>
        </p:txBody>
      </p:sp>
      <p:grpSp>
        <p:nvGrpSpPr>
          <p:cNvPr id="69" name="Gruppieren 68"/>
          <p:cNvGrpSpPr/>
          <p:nvPr/>
        </p:nvGrpSpPr>
        <p:grpSpPr>
          <a:xfrm>
            <a:off x="1907704" y="1615152"/>
            <a:ext cx="3528392" cy="613254"/>
            <a:chOff x="1907704" y="1615152"/>
            <a:chExt cx="3528392" cy="613254"/>
          </a:xfrm>
        </p:grpSpPr>
        <p:sp>
          <p:nvSpPr>
            <p:cNvPr id="15" name="Stern mit 10 Zacken 14"/>
            <p:cNvSpPr/>
            <p:nvPr/>
          </p:nvSpPr>
          <p:spPr>
            <a:xfrm>
              <a:off x="1907704" y="1615152"/>
              <a:ext cx="471266" cy="599606"/>
            </a:xfrm>
            <a:prstGeom prst="star10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100" dirty="0" smtClean="0">
                  <a:solidFill>
                    <a:prstClr val="white"/>
                  </a:solidFill>
                </a:rPr>
                <a:t>10</a:t>
              </a:r>
              <a:endParaRPr lang="de-DE" sz="1100" dirty="0">
                <a:solidFill>
                  <a:prstClr val="white"/>
                </a:solidFill>
              </a:endParaRPr>
            </a:p>
          </p:txBody>
        </p:sp>
        <p:sp>
          <p:nvSpPr>
            <p:cNvPr id="16" name="Stern mit 10 Zacken 15"/>
            <p:cNvSpPr/>
            <p:nvPr/>
          </p:nvSpPr>
          <p:spPr>
            <a:xfrm>
              <a:off x="2516558" y="1615152"/>
              <a:ext cx="471266" cy="599606"/>
            </a:xfrm>
            <a:prstGeom prst="star10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100" dirty="0" smtClean="0">
                  <a:solidFill>
                    <a:prstClr val="white"/>
                  </a:solidFill>
                </a:rPr>
                <a:t>11</a:t>
              </a:r>
              <a:endParaRPr lang="de-DE" sz="1100" dirty="0">
                <a:solidFill>
                  <a:prstClr val="white"/>
                </a:solidFill>
              </a:endParaRPr>
            </a:p>
          </p:txBody>
        </p:sp>
        <p:sp>
          <p:nvSpPr>
            <p:cNvPr id="17" name="Stern mit 10 Zacken 16"/>
            <p:cNvSpPr/>
            <p:nvPr/>
          </p:nvSpPr>
          <p:spPr>
            <a:xfrm>
              <a:off x="3092622" y="1628800"/>
              <a:ext cx="471266" cy="599606"/>
            </a:xfrm>
            <a:prstGeom prst="star10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100" dirty="0" smtClean="0">
                  <a:solidFill>
                    <a:prstClr val="white"/>
                  </a:solidFill>
                </a:rPr>
                <a:t>12</a:t>
              </a:r>
              <a:endParaRPr lang="de-DE" sz="1100" dirty="0">
                <a:solidFill>
                  <a:prstClr val="white"/>
                </a:solidFill>
              </a:endParaRPr>
            </a:p>
          </p:txBody>
        </p:sp>
        <p:sp>
          <p:nvSpPr>
            <p:cNvPr id="18" name="Stern mit 10 Zacken 17"/>
            <p:cNvSpPr/>
            <p:nvPr/>
          </p:nvSpPr>
          <p:spPr>
            <a:xfrm>
              <a:off x="3707904" y="1615152"/>
              <a:ext cx="471266" cy="599606"/>
            </a:xfrm>
            <a:prstGeom prst="star10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100" dirty="0" smtClean="0">
                  <a:solidFill>
                    <a:prstClr val="white"/>
                  </a:solidFill>
                </a:rPr>
                <a:t>1</a:t>
              </a:r>
              <a:endParaRPr lang="de-DE" sz="1100" dirty="0">
                <a:solidFill>
                  <a:prstClr val="white"/>
                </a:solidFill>
              </a:endParaRPr>
            </a:p>
          </p:txBody>
        </p:sp>
        <p:sp>
          <p:nvSpPr>
            <p:cNvPr id="19" name="Stern mit 10 Zacken 18"/>
            <p:cNvSpPr/>
            <p:nvPr/>
          </p:nvSpPr>
          <p:spPr>
            <a:xfrm>
              <a:off x="4316758" y="1615152"/>
              <a:ext cx="471266" cy="599606"/>
            </a:xfrm>
            <a:prstGeom prst="star10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100" dirty="0" smtClean="0">
                  <a:solidFill>
                    <a:prstClr val="white"/>
                  </a:solidFill>
                </a:rPr>
                <a:t>2</a:t>
              </a:r>
              <a:endParaRPr lang="de-DE" sz="1100" dirty="0">
                <a:solidFill>
                  <a:prstClr val="white"/>
                </a:solidFill>
              </a:endParaRPr>
            </a:p>
          </p:txBody>
        </p:sp>
        <p:sp>
          <p:nvSpPr>
            <p:cNvPr id="20" name="Stern mit 10 Zacken 19"/>
            <p:cNvSpPr/>
            <p:nvPr/>
          </p:nvSpPr>
          <p:spPr>
            <a:xfrm>
              <a:off x="4964830" y="1615152"/>
              <a:ext cx="471266" cy="599606"/>
            </a:xfrm>
            <a:prstGeom prst="star10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de-DE" sz="1100" dirty="0" smtClean="0">
                  <a:solidFill>
                    <a:prstClr val="white"/>
                  </a:solidFill>
                </a:rPr>
                <a:t>3</a:t>
              </a:r>
              <a:endParaRPr lang="de-DE" sz="1100" dirty="0">
                <a:solidFill>
                  <a:prstClr val="white"/>
                </a:solidFill>
              </a:endParaRPr>
            </a:p>
          </p:txBody>
        </p:sp>
      </p:grpSp>
      <p:sp>
        <p:nvSpPr>
          <p:cNvPr id="21" name="Stern mit 10 Zacken 20"/>
          <p:cNvSpPr/>
          <p:nvPr/>
        </p:nvSpPr>
        <p:spPr>
          <a:xfrm>
            <a:off x="5612902" y="1615152"/>
            <a:ext cx="471266" cy="599606"/>
          </a:xfrm>
          <a:prstGeom prst="star10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dirty="0" smtClean="0">
                <a:solidFill>
                  <a:prstClr val="white"/>
                </a:solidFill>
              </a:rPr>
              <a:t>4</a:t>
            </a:r>
            <a:endParaRPr lang="de-DE" sz="1100" dirty="0">
              <a:solidFill>
                <a:prstClr val="white"/>
              </a:solidFill>
            </a:endParaRPr>
          </a:p>
        </p:txBody>
      </p:sp>
      <p:sp>
        <p:nvSpPr>
          <p:cNvPr id="22" name="Stern mit 10 Zacken 21"/>
          <p:cNvSpPr/>
          <p:nvPr/>
        </p:nvSpPr>
        <p:spPr>
          <a:xfrm>
            <a:off x="6228184" y="1636713"/>
            <a:ext cx="471266" cy="599606"/>
          </a:xfrm>
          <a:prstGeom prst="star10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dirty="0" smtClean="0">
                <a:solidFill>
                  <a:prstClr val="white"/>
                </a:solidFill>
              </a:rPr>
              <a:t>5</a:t>
            </a:r>
            <a:endParaRPr lang="de-DE" sz="1100" dirty="0">
              <a:solidFill>
                <a:prstClr val="white"/>
              </a:solidFill>
            </a:endParaRPr>
          </a:p>
        </p:txBody>
      </p:sp>
      <p:sp>
        <p:nvSpPr>
          <p:cNvPr id="23" name="Stern mit 10 Zacken 22"/>
          <p:cNvSpPr/>
          <p:nvPr/>
        </p:nvSpPr>
        <p:spPr>
          <a:xfrm>
            <a:off x="6876256" y="1627932"/>
            <a:ext cx="471266" cy="599606"/>
          </a:xfrm>
          <a:prstGeom prst="star10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dirty="0" smtClean="0">
                <a:solidFill>
                  <a:prstClr val="white"/>
                </a:solidFill>
              </a:rPr>
              <a:t>6</a:t>
            </a:r>
            <a:endParaRPr lang="de-DE" sz="1100" dirty="0">
              <a:solidFill>
                <a:prstClr val="white"/>
              </a:solidFill>
            </a:endParaRPr>
          </a:p>
        </p:txBody>
      </p:sp>
      <p:sp>
        <p:nvSpPr>
          <p:cNvPr id="24" name="Stern mit 10 Zacken 23"/>
          <p:cNvSpPr/>
          <p:nvPr/>
        </p:nvSpPr>
        <p:spPr>
          <a:xfrm>
            <a:off x="7485110" y="1627932"/>
            <a:ext cx="471266" cy="599606"/>
          </a:xfrm>
          <a:prstGeom prst="star10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dirty="0" smtClean="0">
                <a:solidFill>
                  <a:prstClr val="white"/>
                </a:solidFill>
              </a:rPr>
              <a:t>7</a:t>
            </a:r>
            <a:endParaRPr lang="de-DE" sz="1100" dirty="0">
              <a:solidFill>
                <a:prstClr val="white"/>
              </a:solidFill>
            </a:endParaRPr>
          </a:p>
        </p:txBody>
      </p:sp>
      <p:grpSp>
        <p:nvGrpSpPr>
          <p:cNvPr id="25" name="Gruppieren 24"/>
          <p:cNvGrpSpPr/>
          <p:nvPr/>
        </p:nvGrpSpPr>
        <p:grpSpPr>
          <a:xfrm>
            <a:off x="756952" y="2442900"/>
            <a:ext cx="1254938" cy="763493"/>
            <a:chOff x="984834" y="1896194"/>
            <a:chExt cx="1673250" cy="763493"/>
          </a:xfrm>
        </p:grpSpPr>
        <p:grpSp>
          <p:nvGrpSpPr>
            <p:cNvPr id="26" name="Gruppieren 25"/>
            <p:cNvGrpSpPr/>
            <p:nvPr/>
          </p:nvGrpSpPr>
          <p:grpSpPr>
            <a:xfrm>
              <a:off x="989351" y="1956275"/>
              <a:ext cx="1668733" cy="703412"/>
              <a:chOff x="2704294" y="2214913"/>
              <a:chExt cx="2075709" cy="703412"/>
            </a:xfrm>
          </p:grpSpPr>
          <p:sp>
            <p:nvSpPr>
              <p:cNvPr id="29" name="Rechteck 28"/>
              <p:cNvSpPr/>
              <p:nvPr/>
            </p:nvSpPr>
            <p:spPr>
              <a:xfrm>
                <a:off x="2709910" y="2214913"/>
                <a:ext cx="2070093" cy="70341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de-DE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Flussdiagramm: Zusammenführen 29"/>
              <p:cNvSpPr/>
              <p:nvPr/>
            </p:nvSpPr>
            <p:spPr>
              <a:xfrm rot="10800000">
                <a:off x="2704294" y="2339498"/>
                <a:ext cx="2070092" cy="578826"/>
              </a:xfrm>
              <a:prstGeom prst="flowChartMerg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de-DE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Flussdiagramm: Zusammenführen 30"/>
              <p:cNvSpPr/>
              <p:nvPr/>
            </p:nvSpPr>
            <p:spPr>
              <a:xfrm>
                <a:off x="2709910" y="2214913"/>
                <a:ext cx="2064477" cy="405560"/>
              </a:xfrm>
              <a:prstGeom prst="flowChartMerg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de-DE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7" name="Textfeld 26"/>
            <p:cNvSpPr txBox="1"/>
            <p:nvPr/>
          </p:nvSpPr>
          <p:spPr>
            <a:xfrm>
              <a:off x="984834" y="1896194"/>
              <a:ext cx="1655867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de-DE" sz="1400" dirty="0" smtClean="0">
                  <a:solidFill>
                    <a:prstClr val="black"/>
                  </a:solidFill>
                </a:rPr>
                <a:t>Anschreiben </a:t>
              </a:r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1086241" y="2090206"/>
              <a:ext cx="1466914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de-DE" sz="1400" dirty="0" smtClean="0">
                  <a:solidFill>
                    <a:prstClr val="black"/>
                  </a:solidFill>
                </a:rPr>
                <a:t>der </a:t>
              </a:r>
            </a:p>
            <a:p>
              <a:pPr algn="ctr"/>
              <a:r>
                <a:rPr lang="de-DE" sz="1400" dirty="0" smtClean="0">
                  <a:solidFill>
                    <a:prstClr val="black"/>
                  </a:solidFill>
                </a:rPr>
                <a:t>Stadt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32" name="Welle 31"/>
          <p:cNvSpPr/>
          <p:nvPr/>
        </p:nvSpPr>
        <p:spPr>
          <a:xfrm>
            <a:off x="3793817" y="3767547"/>
            <a:ext cx="1295979" cy="842052"/>
          </a:xfrm>
          <a:prstGeom prst="wav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400" dirty="0" smtClean="0">
                <a:solidFill>
                  <a:prstClr val="white"/>
                </a:solidFill>
              </a:rPr>
              <a:t>Infoabend Schulsystem</a:t>
            </a:r>
          </a:p>
          <a:p>
            <a:pPr algn="ctr"/>
            <a:r>
              <a:rPr lang="de-DE" sz="1400" b="1" dirty="0" smtClean="0">
                <a:solidFill>
                  <a:prstClr val="white"/>
                </a:solidFill>
              </a:rPr>
              <a:t>13.02.20</a:t>
            </a:r>
            <a:endParaRPr lang="de-DE" sz="1400" b="1" dirty="0">
              <a:solidFill>
                <a:prstClr val="white"/>
              </a:solidFill>
            </a:endParaRPr>
          </a:p>
        </p:txBody>
      </p:sp>
      <p:sp>
        <p:nvSpPr>
          <p:cNvPr id="33" name="Welle 32"/>
          <p:cNvSpPr/>
          <p:nvPr/>
        </p:nvSpPr>
        <p:spPr>
          <a:xfrm>
            <a:off x="1046859" y="5695737"/>
            <a:ext cx="1157990" cy="689547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400" dirty="0" smtClean="0">
                <a:solidFill>
                  <a:prstClr val="white"/>
                </a:solidFill>
              </a:rPr>
              <a:t>Anmeldung</a:t>
            </a:r>
            <a:endParaRPr lang="de-DE" sz="1400" dirty="0">
              <a:solidFill>
                <a:prstClr val="white"/>
              </a:solidFill>
            </a:endParaRPr>
          </a:p>
        </p:txBody>
      </p:sp>
      <p:sp>
        <p:nvSpPr>
          <p:cNvPr id="34" name="Welle 33"/>
          <p:cNvSpPr/>
          <p:nvPr/>
        </p:nvSpPr>
        <p:spPr>
          <a:xfrm>
            <a:off x="1910446" y="4869160"/>
            <a:ext cx="2773961" cy="689547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400" dirty="0" smtClean="0">
                <a:solidFill>
                  <a:prstClr val="black"/>
                </a:solidFill>
              </a:rPr>
              <a:t>Schulärztliche Untersuchung</a:t>
            </a:r>
          </a:p>
          <a:p>
            <a:pPr algn="ctr"/>
            <a:r>
              <a:rPr lang="de-DE" sz="1400" b="1" dirty="0" smtClean="0">
                <a:solidFill>
                  <a:prstClr val="black"/>
                </a:solidFill>
              </a:rPr>
              <a:t>Nov 19 - März 20</a:t>
            </a:r>
          </a:p>
        </p:txBody>
      </p:sp>
      <p:sp>
        <p:nvSpPr>
          <p:cNvPr id="35" name="Welle 34"/>
          <p:cNvSpPr/>
          <p:nvPr/>
        </p:nvSpPr>
        <p:spPr>
          <a:xfrm>
            <a:off x="4093050" y="2087609"/>
            <a:ext cx="2377611" cy="549303"/>
          </a:xfrm>
          <a:prstGeom prst="wav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400" dirty="0" smtClean="0">
                <a:solidFill>
                  <a:prstClr val="white"/>
                </a:solidFill>
              </a:rPr>
              <a:t>Bescheid über Aufnahme</a:t>
            </a:r>
            <a:endParaRPr lang="de-DE" sz="1400" dirty="0">
              <a:solidFill>
                <a:prstClr val="white"/>
              </a:solidFill>
            </a:endParaRPr>
          </a:p>
        </p:txBody>
      </p:sp>
      <p:sp>
        <p:nvSpPr>
          <p:cNvPr id="36" name="Welle 35"/>
          <p:cNvSpPr/>
          <p:nvPr/>
        </p:nvSpPr>
        <p:spPr>
          <a:xfrm>
            <a:off x="4644008" y="2492896"/>
            <a:ext cx="1378053" cy="689547"/>
          </a:xfrm>
          <a:prstGeom prst="wav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400" dirty="0" smtClean="0">
                <a:solidFill>
                  <a:prstClr val="black"/>
                </a:solidFill>
              </a:rPr>
              <a:t>Schulbesuchstag</a:t>
            </a:r>
          </a:p>
          <a:p>
            <a:pPr algn="ctr"/>
            <a:r>
              <a:rPr lang="de-DE" sz="1400" b="1" dirty="0" smtClean="0">
                <a:solidFill>
                  <a:prstClr val="black"/>
                </a:solidFill>
              </a:rPr>
              <a:t>30.03.20</a:t>
            </a:r>
            <a:endParaRPr lang="de-DE" sz="1400" b="1" dirty="0">
              <a:solidFill>
                <a:prstClr val="black"/>
              </a:solidFill>
            </a:endParaRPr>
          </a:p>
        </p:txBody>
      </p:sp>
      <p:sp>
        <p:nvSpPr>
          <p:cNvPr id="37" name="Welle 36"/>
          <p:cNvSpPr/>
          <p:nvPr/>
        </p:nvSpPr>
        <p:spPr>
          <a:xfrm>
            <a:off x="3943538" y="3027124"/>
            <a:ext cx="1473893" cy="689547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400" dirty="0" smtClean="0">
                <a:solidFill>
                  <a:prstClr val="white"/>
                </a:solidFill>
              </a:rPr>
              <a:t>Hospitationen</a:t>
            </a:r>
          </a:p>
          <a:p>
            <a:pPr algn="ctr"/>
            <a:r>
              <a:rPr lang="de-DE" sz="1400" b="1" dirty="0" smtClean="0">
                <a:solidFill>
                  <a:prstClr val="white"/>
                </a:solidFill>
              </a:rPr>
              <a:t>Feb/März 20</a:t>
            </a:r>
            <a:endParaRPr lang="de-DE" sz="1400" b="1" dirty="0">
              <a:solidFill>
                <a:prstClr val="white"/>
              </a:solidFill>
            </a:endParaRPr>
          </a:p>
        </p:txBody>
      </p:sp>
      <p:sp>
        <p:nvSpPr>
          <p:cNvPr id="38" name="Welle 37"/>
          <p:cNvSpPr/>
          <p:nvPr/>
        </p:nvSpPr>
        <p:spPr>
          <a:xfrm>
            <a:off x="6605851" y="2171860"/>
            <a:ext cx="1533759" cy="1094835"/>
          </a:xfrm>
          <a:prstGeom prst="wave">
            <a:avLst/>
          </a:prstGeom>
          <a:solidFill>
            <a:srgbClr val="66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400" dirty="0" smtClean="0">
                <a:solidFill>
                  <a:prstClr val="black"/>
                </a:solidFill>
              </a:rPr>
              <a:t>Infoabend:</a:t>
            </a:r>
          </a:p>
          <a:p>
            <a:pPr algn="ctr"/>
            <a:r>
              <a:rPr lang="de-DE" sz="1200" dirty="0" smtClean="0">
                <a:solidFill>
                  <a:prstClr val="black"/>
                </a:solidFill>
              </a:rPr>
              <a:t>Kennenlernen </a:t>
            </a:r>
            <a:r>
              <a:rPr lang="de-DE" sz="1200" dirty="0">
                <a:solidFill>
                  <a:prstClr val="black"/>
                </a:solidFill>
              </a:rPr>
              <a:t>der Klassenleitungen</a:t>
            </a:r>
            <a:endParaRPr lang="de-DE" sz="1200" dirty="0" smtClean="0">
              <a:solidFill>
                <a:prstClr val="black"/>
              </a:solidFill>
            </a:endParaRPr>
          </a:p>
          <a:p>
            <a:pPr algn="ctr"/>
            <a:r>
              <a:rPr lang="de-DE" sz="1400" b="1" dirty="0" smtClean="0">
                <a:solidFill>
                  <a:prstClr val="black"/>
                </a:solidFill>
              </a:rPr>
              <a:t>18.06.20</a:t>
            </a:r>
            <a:endParaRPr lang="de-DE" sz="1400" dirty="0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16632"/>
            <a:ext cx="15113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" name="Welle 62"/>
          <p:cNvSpPr/>
          <p:nvPr/>
        </p:nvSpPr>
        <p:spPr>
          <a:xfrm>
            <a:off x="7536594" y="3716671"/>
            <a:ext cx="1181594" cy="689547"/>
          </a:xfrm>
          <a:prstGeom prst="wave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400" dirty="0" smtClean="0">
                <a:solidFill>
                  <a:prstClr val="white"/>
                </a:solidFill>
              </a:rPr>
              <a:t>1. Schultag</a:t>
            </a:r>
          </a:p>
          <a:p>
            <a:pPr algn="ctr"/>
            <a:r>
              <a:rPr lang="de-DE" sz="1400" b="1" dirty="0" smtClean="0">
                <a:solidFill>
                  <a:prstClr val="white"/>
                </a:solidFill>
              </a:rPr>
              <a:t>18.08.20</a:t>
            </a:r>
            <a:endParaRPr lang="de-DE" sz="1400" b="1" dirty="0">
              <a:solidFill>
                <a:prstClr val="white"/>
              </a:solidFill>
            </a:endParaRPr>
          </a:p>
        </p:txBody>
      </p:sp>
      <p:sp>
        <p:nvSpPr>
          <p:cNvPr id="70" name="Welle 69"/>
          <p:cNvSpPr/>
          <p:nvPr/>
        </p:nvSpPr>
        <p:spPr>
          <a:xfrm>
            <a:off x="7536594" y="4235510"/>
            <a:ext cx="1181594" cy="689547"/>
          </a:xfrm>
          <a:prstGeom prst="wave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400" dirty="0" smtClean="0">
                <a:solidFill>
                  <a:prstClr val="white"/>
                </a:solidFill>
              </a:rPr>
              <a:t>Beginn der Schulpflicht</a:t>
            </a:r>
            <a:endParaRPr lang="de-DE" sz="1400" dirty="0">
              <a:solidFill>
                <a:prstClr val="white"/>
              </a:solidFill>
            </a:endParaRPr>
          </a:p>
        </p:txBody>
      </p:sp>
      <p:sp>
        <p:nvSpPr>
          <p:cNvPr id="72" name="Welle 71"/>
          <p:cNvSpPr/>
          <p:nvPr/>
        </p:nvSpPr>
        <p:spPr>
          <a:xfrm>
            <a:off x="5787983" y="3176057"/>
            <a:ext cx="1515100" cy="923868"/>
          </a:xfrm>
          <a:prstGeom prst="wav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400" dirty="0">
                <a:solidFill>
                  <a:prstClr val="white"/>
                </a:solidFill>
              </a:rPr>
              <a:t>Elterngespräche </a:t>
            </a:r>
            <a:r>
              <a:rPr lang="de-DE" sz="1400" dirty="0" smtClean="0">
                <a:solidFill>
                  <a:prstClr val="white"/>
                </a:solidFill>
              </a:rPr>
              <a:t>Einteilung Vorklasse</a:t>
            </a:r>
            <a:endParaRPr lang="de-DE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8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21" grpId="0" animBg="1"/>
      <p:bldP spid="22" grpId="0" animBg="1"/>
      <p:bldP spid="23" grpId="0" animBg="1"/>
      <p:bldP spid="24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63" grpId="0" animBg="1"/>
      <p:bldP spid="70" grpId="0" animBg="1"/>
      <p:bldP spid="7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796400"/>
            <a:ext cx="7467600" cy="4873752"/>
          </a:xfrm>
        </p:spPr>
        <p:txBody>
          <a:bodyPr/>
          <a:lstStyle/>
          <a:p>
            <a:r>
              <a:rPr lang="de-DE" dirty="0" smtClean="0"/>
              <a:t>Begrüßung durch die SL</a:t>
            </a:r>
          </a:p>
          <a:p>
            <a:r>
              <a:rPr lang="de-DE" dirty="0" smtClean="0"/>
              <a:t>Organisation der Grundschule</a:t>
            </a:r>
          </a:p>
          <a:p>
            <a:r>
              <a:rPr lang="de-DE" dirty="0" smtClean="0"/>
              <a:t>Vorklasse</a:t>
            </a:r>
          </a:p>
          <a:p>
            <a:r>
              <a:rPr lang="de-DE" dirty="0" smtClean="0"/>
              <a:t>Schule für ALLE - Inklusion</a:t>
            </a:r>
          </a:p>
          <a:p>
            <a:r>
              <a:rPr lang="de-DE" dirty="0" smtClean="0"/>
              <a:t>Das hessische Schulsystem - Film</a:t>
            </a:r>
          </a:p>
          <a:p>
            <a:r>
              <a:rPr lang="de-DE" dirty="0" smtClean="0"/>
              <a:t>Zeitplan für Sie</a:t>
            </a:r>
          </a:p>
          <a:p>
            <a:r>
              <a:rPr lang="de-DE" dirty="0" smtClean="0"/>
              <a:t>Fragen?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9" y="115200"/>
            <a:ext cx="15113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5124-1496-4767-9DB1-E32535AC805D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505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Grundschule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796400"/>
            <a:ext cx="7467600" cy="4873752"/>
          </a:xfrm>
        </p:spPr>
        <p:txBody>
          <a:bodyPr/>
          <a:lstStyle/>
          <a:p>
            <a:r>
              <a:rPr lang="de-DE" dirty="0" smtClean="0"/>
              <a:t>Verschiedene Erfahrungen und Lernvoraussetzungen</a:t>
            </a:r>
          </a:p>
          <a:p>
            <a:r>
              <a:rPr lang="de-DE" dirty="0" smtClean="0"/>
              <a:t>Gemeinsame Grundstufe des Bildungswesens</a:t>
            </a:r>
          </a:p>
          <a:p>
            <a:r>
              <a:rPr lang="de-DE" dirty="0" smtClean="0"/>
              <a:t>4 Jahre (Vorklasse möglich)</a:t>
            </a:r>
          </a:p>
          <a:p>
            <a:r>
              <a:rPr lang="de-DE" dirty="0" smtClean="0"/>
              <a:t>Klasse 1 und 2: 21 WS</a:t>
            </a:r>
          </a:p>
          <a:p>
            <a:r>
              <a:rPr lang="de-DE" dirty="0" smtClean="0"/>
              <a:t> Klasse 3 und 4: 25 WS</a:t>
            </a:r>
          </a:p>
          <a:p>
            <a:r>
              <a:rPr lang="de-DE" dirty="0" smtClean="0"/>
              <a:t>Verlässliche Zeiten: 7.30-11.30 Uhr </a:t>
            </a:r>
            <a:r>
              <a:rPr lang="de-DE" sz="1800" dirty="0" smtClean="0"/>
              <a:t>(Beginn 8 Uhr)</a:t>
            </a:r>
          </a:p>
          <a:p>
            <a:r>
              <a:rPr lang="de-DE" dirty="0" smtClean="0"/>
              <a:t>Bis zum 30.6. das sechste Lebensjahr vollenden</a:t>
            </a:r>
          </a:p>
          <a:p>
            <a:pPr>
              <a:buFont typeface="Wingdings"/>
              <a:buChar char="à"/>
            </a:pPr>
            <a:r>
              <a:rPr lang="de-DE" dirty="0" smtClean="0">
                <a:sym typeface="Wingdings" panose="05000000000000000000" pitchFamily="2" charset="2"/>
              </a:rPr>
              <a:t>Schulpflichtig 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</p:txBody>
      </p:sp>
      <p:pic>
        <p:nvPicPr>
          <p:cNvPr id="2050" name="Picture 2" descr="C:\Users\Schulleitung\AppData\Local\Microsoft\Windows\Temporary Internet Files\Content.IE5\FVQMMP3T\school-4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60648"/>
            <a:ext cx="1815204" cy="17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5124-1496-4767-9DB1-E32535AC805D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41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Unsere HCAS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796400"/>
            <a:ext cx="7467600" cy="4873752"/>
          </a:xfrm>
        </p:spPr>
        <p:txBody>
          <a:bodyPr/>
          <a:lstStyle/>
          <a:p>
            <a:r>
              <a:rPr lang="de-DE" sz="2800" dirty="0" smtClean="0"/>
              <a:t>3-zügig</a:t>
            </a:r>
          </a:p>
          <a:p>
            <a:r>
              <a:rPr lang="de-DE" sz="2800" dirty="0" smtClean="0"/>
              <a:t>1 Vorklasse</a:t>
            </a:r>
          </a:p>
          <a:p>
            <a:r>
              <a:rPr lang="de-DE" sz="2800" dirty="0" smtClean="0"/>
              <a:t>2 Vorlaufkurse</a:t>
            </a:r>
          </a:p>
          <a:p>
            <a:r>
              <a:rPr lang="de-DE" sz="2800" dirty="0"/>
              <a:t>k</a:t>
            </a:r>
            <a:r>
              <a:rPr lang="de-DE" sz="2800" dirty="0" smtClean="0"/>
              <a:t>napp 300 Schülerinnen und Schüler</a:t>
            </a:r>
          </a:p>
          <a:p>
            <a:r>
              <a:rPr lang="de-DE" sz="2800" dirty="0"/>
              <a:t>c</a:t>
            </a:r>
            <a:r>
              <a:rPr lang="de-DE" sz="2800" dirty="0" smtClean="0"/>
              <a:t>a. 20 Lehrerinnen und Lehrer</a:t>
            </a:r>
          </a:p>
          <a:p>
            <a:r>
              <a:rPr lang="de-DE" sz="2800" dirty="0" smtClean="0"/>
              <a:t>Schulkindbetreuung</a:t>
            </a:r>
          </a:p>
          <a:p>
            <a:endParaRPr lang="de-DE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15200"/>
            <a:ext cx="15113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5124-1496-4767-9DB1-E32535AC805D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68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Vorklasse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796400"/>
            <a:ext cx="8146380" cy="4873752"/>
          </a:xfrm>
        </p:spPr>
        <p:txBody>
          <a:bodyPr>
            <a:normAutofit lnSpcReduction="10000"/>
          </a:bodyPr>
          <a:lstStyle/>
          <a:p>
            <a:r>
              <a:rPr lang="de-DE" sz="3000" dirty="0" smtClean="0"/>
              <a:t>„schulpflichtiges“ </a:t>
            </a:r>
            <a:r>
              <a:rPr lang="de-DE" sz="3000" dirty="0"/>
              <a:t>Alter </a:t>
            </a:r>
            <a:r>
              <a:rPr lang="de-DE" sz="3000" dirty="0" smtClean="0"/>
              <a:t>erreicht</a:t>
            </a:r>
            <a:r>
              <a:rPr lang="de-DE" sz="3000" dirty="0" smtClean="0">
                <a:sym typeface="Wingdings" panose="05000000000000000000" pitchFamily="2" charset="2"/>
              </a:rPr>
              <a:t></a:t>
            </a:r>
            <a:r>
              <a:rPr lang="de-DE" sz="3000" dirty="0" smtClean="0"/>
              <a:t> </a:t>
            </a:r>
            <a:r>
              <a:rPr lang="de-DE" sz="3000" dirty="0"/>
              <a:t>aber </a:t>
            </a:r>
            <a:r>
              <a:rPr lang="de-DE" sz="3000" b="1" u="sng" dirty="0"/>
              <a:t>noch</a:t>
            </a:r>
            <a:r>
              <a:rPr lang="de-DE" sz="3000" dirty="0"/>
              <a:t> nicht </a:t>
            </a:r>
            <a:r>
              <a:rPr lang="de-DE" sz="3000" dirty="0" smtClean="0"/>
              <a:t>„schulfähig“</a:t>
            </a:r>
          </a:p>
          <a:p>
            <a:r>
              <a:rPr lang="de-DE" sz="3000" dirty="0" smtClean="0"/>
              <a:t>ein </a:t>
            </a:r>
            <a:r>
              <a:rPr lang="de-DE" sz="3000" dirty="0"/>
              <a:t>fester Bestandteil der HCA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de-DE" dirty="0" smtClean="0"/>
              <a:t>weniger </a:t>
            </a:r>
            <a:r>
              <a:rPr lang="de-DE" dirty="0"/>
              <a:t>Kinder in der Klasse </a:t>
            </a:r>
            <a:r>
              <a:rPr lang="de-DE" dirty="0" smtClean="0"/>
              <a:t>(</a:t>
            </a:r>
            <a:r>
              <a:rPr lang="de-D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10 </a:t>
            </a:r>
            <a:r>
              <a:rPr lang="de-DE" dirty="0">
                <a:ea typeface="Calibri" panose="020F0502020204030204" pitchFamily="34" charset="0"/>
                <a:cs typeface="Times New Roman" panose="02020603050405020304" pitchFamily="18" charset="0"/>
              </a:rPr>
              <a:t>-15 </a:t>
            </a:r>
            <a:r>
              <a:rPr lang="de-DE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Kindern)</a:t>
            </a:r>
            <a:endParaRPr lang="de-DE" dirty="0"/>
          </a:p>
          <a:p>
            <a:pPr marL="548640" lvl="2">
              <a:spcBef>
                <a:spcPts val="600"/>
              </a:spcBef>
              <a:buSzPct val="70000"/>
            </a:pPr>
            <a:r>
              <a:rPr lang="de-DE" dirty="0"/>
              <a:t>kleinere Stundentafel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de-DE" dirty="0"/>
              <a:t>viel Erfahrungsaufbau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de-DE" dirty="0"/>
              <a:t>kein realer </a:t>
            </a:r>
            <a:r>
              <a:rPr lang="de-DE" dirty="0" smtClean="0"/>
              <a:t>Unterricht (steigert sich jedoch im Verlauf des Jahres)</a:t>
            </a:r>
          </a:p>
          <a:p>
            <a:pPr marL="548640" lvl="2">
              <a:spcBef>
                <a:spcPts val="600"/>
              </a:spcBef>
              <a:buSzPct val="70000"/>
            </a:pPr>
            <a:endParaRPr lang="de-DE" sz="800" dirty="0" smtClean="0"/>
          </a:p>
          <a:p>
            <a:r>
              <a:rPr lang="de-DE" sz="3000" dirty="0" smtClean="0"/>
              <a:t>Vorklasse </a:t>
            </a:r>
            <a:r>
              <a:rPr lang="de-DE" sz="3000" dirty="0"/>
              <a:t>= geschützter Rahmen </a:t>
            </a:r>
          </a:p>
          <a:p>
            <a:r>
              <a:rPr lang="de-DE" sz="3000" dirty="0" smtClean="0"/>
              <a:t>Gezielte Vorbereitung </a:t>
            </a:r>
            <a:r>
              <a:rPr lang="de-DE" sz="3000" dirty="0"/>
              <a:t>auf Besuch der 1. </a:t>
            </a:r>
            <a:r>
              <a:rPr lang="de-DE" sz="3000" dirty="0" smtClean="0"/>
              <a:t>Klasse</a:t>
            </a:r>
            <a:endParaRPr lang="de-DE" sz="3000" dirty="0"/>
          </a:p>
          <a:p>
            <a:r>
              <a:rPr lang="de-DE" sz="3000" dirty="0" smtClean="0"/>
              <a:t>individuelle </a:t>
            </a:r>
            <a:r>
              <a:rPr lang="de-DE" sz="3000" dirty="0"/>
              <a:t>und intensive </a:t>
            </a:r>
            <a:r>
              <a:rPr lang="de-DE" sz="3000" dirty="0" smtClean="0"/>
              <a:t>Betreuung</a:t>
            </a:r>
            <a:endParaRPr lang="de-DE" sz="3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16632"/>
            <a:ext cx="15113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5124-1496-4767-9DB1-E32535AC805D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41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Inklusion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796400"/>
            <a:ext cx="7467600" cy="4873752"/>
          </a:xfrm>
        </p:spPr>
        <p:txBody>
          <a:bodyPr>
            <a:normAutofit/>
          </a:bodyPr>
          <a:lstStyle/>
          <a:p>
            <a:r>
              <a:rPr lang="de-DE" sz="2800" dirty="0" smtClean="0"/>
              <a:t>Besondere Bedarfe</a:t>
            </a:r>
          </a:p>
          <a:p>
            <a:r>
              <a:rPr lang="de-DE" sz="2800" dirty="0" smtClean="0"/>
              <a:t>Beratung durch Lehrer des BFZ</a:t>
            </a:r>
          </a:p>
          <a:p>
            <a:r>
              <a:rPr lang="de-DE" sz="2800" dirty="0" smtClean="0"/>
              <a:t>Inklusive Beschulung oder Förderschule</a:t>
            </a:r>
          </a:p>
          <a:p>
            <a:r>
              <a:rPr lang="de-DE" sz="2800" dirty="0" smtClean="0"/>
              <a:t>Lernzielgleich-lernzieldifferent</a:t>
            </a:r>
            <a:endParaRPr lang="de-DE" sz="2800" dirty="0"/>
          </a:p>
        </p:txBody>
      </p:sp>
      <p:pic>
        <p:nvPicPr>
          <p:cNvPr id="1026" name="Picture 2" descr="C:\Users\Schulleitung\AppData\Local\Microsoft\Windows\Temporary Internet Files\Content.IE5\CS14NQIJ\playschool-151938_960_72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592366"/>
            <a:ext cx="4355976" cy="217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15200"/>
            <a:ext cx="15113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5124-1496-4767-9DB1-E32535AC805D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142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</a:t>
            </a:r>
            <a:r>
              <a:rPr lang="de-DE" dirty="0"/>
              <a:t>hessische Schulsystem </a:t>
            </a:r>
          </a:p>
        </p:txBody>
      </p:sp>
      <p:pic>
        <p:nvPicPr>
          <p:cNvPr id="1026" name="Picture 2" descr="C:\Users\Schulleitung\AppData\Local\Microsoft\Windows\Temporary Internet Files\Content.IE5\CS14NQIJ\playschool-151938_960_72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592366"/>
            <a:ext cx="4355976" cy="217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15200"/>
            <a:ext cx="15113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5124-1496-4767-9DB1-E32535AC805D}" type="slidenum">
              <a:rPr lang="de-DE" smtClean="0"/>
              <a:t>7</a:t>
            </a:fld>
            <a:endParaRPr lang="de-DE"/>
          </a:p>
        </p:txBody>
      </p:sp>
      <p:sp>
        <p:nvSpPr>
          <p:cNvPr id="7" name="Untertitel 2"/>
          <p:cNvSpPr txBox="1">
            <a:spLocks/>
          </p:cNvSpPr>
          <p:nvPr/>
        </p:nvSpPr>
        <p:spPr>
          <a:xfrm>
            <a:off x="3635896" y="1635898"/>
            <a:ext cx="7766936" cy="28194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>
          <a:xfrm>
            <a:off x="457200" y="1795608"/>
            <a:ext cx="7467600" cy="4873752"/>
          </a:xfrm>
        </p:spPr>
        <p:txBody>
          <a:bodyPr/>
          <a:lstStyle/>
          <a:p>
            <a:r>
              <a:rPr lang="de-DE" dirty="0" smtClean="0"/>
              <a:t>Der </a:t>
            </a:r>
            <a:r>
              <a:rPr lang="de-DE" b="1" u="sng" dirty="0"/>
              <a:t>Schulbesuch</a:t>
            </a:r>
            <a:r>
              <a:rPr lang="de-DE" dirty="0"/>
              <a:t> in Deutschland ist </a:t>
            </a:r>
            <a:r>
              <a:rPr lang="de-DE" b="1" dirty="0" smtClean="0"/>
              <a:t>kostenfrei</a:t>
            </a:r>
            <a:endParaRPr lang="de-DE" dirty="0"/>
          </a:p>
          <a:p>
            <a:r>
              <a:rPr lang="de-DE" b="1" u="sng" dirty="0" smtClean="0"/>
              <a:t>Schulpflicht</a:t>
            </a:r>
            <a:r>
              <a:rPr lang="de-DE" dirty="0"/>
              <a:t> </a:t>
            </a:r>
            <a:r>
              <a:rPr lang="de-DE" dirty="0" smtClean="0">
                <a:sym typeface="Wingdings" panose="05000000000000000000" pitchFamily="2" charset="2"/>
              </a:rPr>
              <a:t></a:t>
            </a:r>
            <a:r>
              <a:rPr lang="de-DE" dirty="0" smtClean="0"/>
              <a:t> </a:t>
            </a:r>
            <a:r>
              <a:rPr lang="de-DE" dirty="0"/>
              <a:t>Kinder im Alter von </a:t>
            </a:r>
            <a:r>
              <a:rPr lang="de-DE" u="sng" dirty="0"/>
              <a:t>6 bis 16 Jahren </a:t>
            </a:r>
            <a:r>
              <a:rPr lang="de-DE" dirty="0"/>
              <a:t>müssen die Schule besuchen. </a:t>
            </a:r>
            <a:endParaRPr lang="de-DE" dirty="0" smtClean="0"/>
          </a:p>
          <a:p>
            <a:endParaRPr lang="de-DE" dirty="0" smtClean="0"/>
          </a:p>
          <a:p>
            <a:r>
              <a:rPr lang="de-DE" b="1" u="sng" dirty="0"/>
              <a:t>Grundschule: </a:t>
            </a:r>
            <a:r>
              <a:rPr lang="de-DE" dirty="0" smtClean="0"/>
              <a:t>Dort </a:t>
            </a:r>
            <a:r>
              <a:rPr lang="de-DE" dirty="0"/>
              <a:t>lernen die Mädchen und Jungen gemeinsam in einer Klasse 4 Schuljahre lang vor allem Lesen, Schreiben und </a:t>
            </a:r>
            <a:r>
              <a:rPr lang="de-DE" dirty="0" smtClean="0"/>
              <a:t>Rechnen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930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</a:t>
            </a:r>
            <a:r>
              <a:rPr lang="de-DE" dirty="0"/>
              <a:t>hessische Schulsystem </a:t>
            </a:r>
          </a:p>
        </p:txBody>
      </p:sp>
      <p:pic>
        <p:nvPicPr>
          <p:cNvPr id="1026" name="Picture 2" descr="C:\Users\Schulleitung\AppData\Local\Microsoft\Windows\Temporary Internet Files\Content.IE5\CS14NQIJ\playschool-151938_960_72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592366"/>
            <a:ext cx="4355976" cy="217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15200"/>
            <a:ext cx="15113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5124-1496-4767-9DB1-E32535AC805D}" type="slidenum">
              <a:rPr lang="de-DE" smtClean="0"/>
              <a:t>8</a:t>
            </a:fld>
            <a:endParaRPr lang="de-DE"/>
          </a:p>
        </p:txBody>
      </p:sp>
      <p:sp>
        <p:nvSpPr>
          <p:cNvPr id="7" name="Untertitel 2"/>
          <p:cNvSpPr txBox="1">
            <a:spLocks/>
          </p:cNvSpPr>
          <p:nvPr/>
        </p:nvSpPr>
        <p:spPr>
          <a:xfrm>
            <a:off x="3635896" y="1635898"/>
            <a:ext cx="7766936" cy="28194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>
          <a:xfrm>
            <a:off x="457200" y="1796400"/>
            <a:ext cx="7467600" cy="4873752"/>
          </a:xfrm>
        </p:spPr>
        <p:txBody>
          <a:bodyPr/>
          <a:lstStyle/>
          <a:p>
            <a:r>
              <a:rPr lang="de-DE" b="1" u="sng" dirty="0"/>
              <a:t>Nach der Grundschule </a:t>
            </a:r>
            <a:r>
              <a:rPr lang="de-DE" dirty="0"/>
              <a:t>entscheiden die Eltern, wie der Lernweg ihres Kindes fortgesetzt wird. </a:t>
            </a:r>
          </a:p>
          <a:p>
            <a:r>
              <a:rPr lang="de-DE" dirty="0"/>
              <a:t>Lehrerinnen und Lehrer der Grundschule </a:t>
            </a:r>
            <a:r>
              <a:rPr lang="de-DE" b="1" u="sng" dirty="0"/>
              <a:t>beraten</a:t>
            </a:r>
            <a:r>
              <a:rPr lang="de-DE" dirty="0"/>
              <a:t> bei der Wahl </a:t>
            </a:r>
            <a:r>
              <a:rPr lang="de-DE" b="1" u="sng" dirty="0"/>
              <a:t>der möglichen </a:t>
            </a:r>
            <a:r>
              <a:rPr lang="de-DE" b="1" u="sng" dirty="0" smtClean="0"/>
              <a:t>Bildungswege</a:t>
            </a:r>
            <a:r>
              <a:rPr lang="de-DE" dirty="0"/>
              <a:t> </a:t>
            </a:r>
            <a:r>
              <a:rPr lang="de-DE" dirty="0" smtClean="0">
                <a:sym typeface="Wingdings" panose="05000000000000000000" pitchFamily="2" charset="2"/>
              </a:rPr>
              <a:t></a:t>
            </a:r>
            <a:r>
              <a:rPr lang="de-DE" dirty="0" smtClean="0"/>
              <a:t>verschiedene Bildungsgänge um zum </a:t>
            </a:r>
            <a:r>
              <a:rPr lang="de-DE" dirty="0"/>
              <a:t>Schulabschluss gelangen </a:t>
            </a:r>
            <a:r>
              <a:rPr lang="de-DE" dirty="0" smtClean="0"/>
              <a:t>zu können</a:t>
            </a:r>
            <a:r>
              <a:rPr lang="de-DE" dirty="0"/>
              <a:t>. </a:t>
            </a:r>
            <a:endParaRPr lang="de-DE" dirty="0" smtClean="0"/>
          </a:p>
          <a:p>
            <a:r>
              <a:rPr lang="de-DE" dirty="0"/>
              <a:t>Nach jedem guten Schulabschluss </a:t>
            </a:r>
            <a:r>
              <a:rPr lang="de-DE" dirty="0" smtClean="0"/>
              <a:t>Möglichkeit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smtClean="0"/>
              <a:t>nächsthöheren Abschluss 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58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</a:t>
            </a:r>
            <a:r>
              <a:rPr lang="de-DE" dirty="0"/>
              <a:t>hessische Schulsystem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60648"/>
            <a:ext cx="15113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15124-1496-4767-9DB1-E32535AC805D}" type="slidenum">
              <a:rPr lang="de-DE" smtClean="0"/>
              <a:t>9</a:t>
            </a:fld>
            <a:endParaRPr lang="de-DE"/>
          </a:p>
        </p:txBody>
      </p:sp>
      <p:sp>
        <p:nvSpPr>
          <p:cNvPr id="7" name="Untertitel 2"/>
          <p:cNvSpPr txBox="1">
            <a:spLocks/>
          </p:cNvSpPr>
          <p:nvPr/>
        </p:nvSpPr>
        <p:spPr>
          <a:xfrm>
            <a:off x="3635896" y="1635898"/>
            <a:ext cx="7766936" cy="281946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</a:pP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>
          <a:xfrm>
            <a:off x="457200" y="1796400"/>
            <a:ext cx="7859216" cy="4873752"/>
          </a:xfrm>
        </p:spPr>
        <p:txBody>
          <a:bodyPr>
            <a:normAutofit/>
          </a:bodyPr>
          <a:lstStyle/>
          <a:p>
            <a:r>
              <a:rPr lang="de-DE" b="1" u="sng" dirty="0" smtClean="0"/>
              <a:t>4 verschiedene </a:t>
            </a:r>
            <a:r>
              <a:rPr lang="de-DE" b="1" u="sng" dirty="0"/>
              <a:t>Typen </a:t>
            </a:r>
            <a:r>
              <a:rPr lang="de-DE" dirty="0"/>
              <a:t>von weiterführenden </a:t>
            </a:r>
            <a:r>
              <a:rPr lang="de-DE" dirty="0" smtClean="0"/>
              <a:t>Schulen (also nach der Grundschule):</a:t>
            </a:r>
          </a:p>
          <a:p>
            <a:pPr lvl="1"/>
            <a:r>
              <a:rPr lang="de-DE" sz="2400" b="1" u="sng" dirty="0"/>
              <a:t>Hauptschule</a:t>
            </a:r>
          </a:p>
          <a:p>
            <a:pPr lvl="1"/>
            <a:r>
              <a:rPr lang="de-DE" sz="1600" dirty="0"/>
              <a:t>Der kürzeste Bildungsgang </a:t>
            </a:r>
            <a:r>
              <a:rPr lang="de-DE" sz="1600" dirty="0" smtClean="0"/>
              <a:t>- </a:t>
            </a:r>
            <a:r>
              <a:rPr lang="de-DE" sz="1600" b="1" u="sng" dirty="0" smtClean="0"/>
              <a:t>Hauptschulabschluss</a:t>
            </a:r>
            <a:r>
              <a:rPr lang="de-DE" sz="1600" dirty="0" smtClean="0"/>
              <a:t> </a:t>
            </a:r>
            <a:r>
              <a:rPr lang="de-DE" sz="1600" dirty="0"/>
              <a:t>am Ende der 9. Klasse</a:t>
            </a:r>
            <a:endParaRPr lang="de-DE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de-DE" sz="2400" b="1" u="sng" dirty="0"/>
              <a:t>Realschule</a:t>
            </a:r>
          </a:p>
          <a:p>
            <a:pPr lvl="1"/>
            <a:r>
              <a:rPr lang="de-DE" sz="1600" b="1" u="sng" dirty="0"/>
              <a:t>Realschulabschluss</a:t>
            </a:r>
            <a:r>
              <a:rPr lang="de-DE" sz="1600" dirty="0" smtClean="0"/>
              <a:t> mit erfolgreich bestandener </a:t>
            </a:r>
            <a:r>
              <a:rPr lang="de-DE" sz="1600" dirty="0"/>
              <a:t>Abschlussprüfung am Ende der 10. Klasse.</a:t>
            </a:r>
          </a:p>
          <a:p>
            <a:pPr lvl="1"/>
            <a:r>
              <a:rPr lang="de-DE" sz="2400" b="1" u="sng" dirty="0"/>
              <a:t>Gymnasium</a:t>
            </a:r>
          </a:p>
          <a:p>
            <a:pPr lvl="1"/>
            <a:r>
              <a:rPr lang="de-DE" sz="1600" dirty="0"/>
              <a:t>Am längsten, wenn man das </a:t>
            </a:r>
            <a:r>
              <a:rPr lang="de-DE" sz="1600" b="1" u="sng" dirty="0"/>
              <a:t>Abitur</a:t>
            </a:r>
            <a:r>
              <a:rPr lang="de-DE" sz="1600" dirty="0"/>
              <a:t> erreichen will. Damit erwirbt man die Berechtigung, an einer Hochschule oder Universität zu studieren. </a:t>
            </a:r>
          </a:p>
          <a:p>
            <a:pPr lvl="1"/>
            <a:r>
              <a:rPr lang="de-DE" sz="2400" b="1" u="sng" dirty="0"/>
              <a:t>Gesamtschule</a:t>
            </a:r>
          </a:p>
          <a:p>
            <a:pPr lvl="1"/>
            <a:r>
              <a:rPr lang="de-DE" sz="1600" dirty="0"/>
              <a:t>Alle </a:t>
            </a:r>
            <a:r>
              <a:rPr lang="de-DE" sz="1600" dirty="0" smtClean="0"/>
              <a:t>o.g. Schulabschlüsse </a:t>
            </a:r>
            <a:r>
              <a:rPr lang="de-DE" sz="1600" dirty="0"/>
              <a:t>möglich</a:t>
            </a:r>
          </a:p>
          <a:p>
            <a:pPr lvl="1"/>
            <a:endParaRPr lang="de-DE" sz="1400" dirty="0" smtClean="0"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BERUFSAUSBILDUNG</a:t>
            </a:r>
            <a:r>
              <a:rPr lang="de-DE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de-DE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AUCH NACHTRÄGLICH </a:t>
            </a:r>
            <a:r>
              <a:rPr lang="de-DE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HÖHERE </a:t>
            </a:r>
            <a:r>
              <a:rPr lang="de-DE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SCHULABSCHLÜSSE</a:t>
            </a:r>
            <a:endParaRPr lang="de-DE" sz="16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sz="1600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640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reus">
  <a:themeElements>
    <a:clrScheme name="Nereus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Nereus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reu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428</Words>
  <Application>Microsoft Office PowerPoint</Application>
  <PresentationFormat>Bildschirmpräsentation (4:3)</PresentationFormat>
  <Paragraphs>118</Paragraphs>
  <Slides>11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Schoolbook</vt:lpstr>
      <vt:lpstr>Times New Roman</vt:lpstr>
      <vt:lpstr>Wingdings</vt:lpstr>
      <vt:lpstr>Wingdings 2</vt:lpstr>
      <vt:lpstr>Nereus</vt:lpstr>
      <vt:lpstr>Herzlich Willkommen</vt:lpstr>
      <vt:lpstr>Ablauf</vt:lpstr>
      <vt:lpstr>Grundschule</vt:lpstr>
      <vt:lpstr>Unsere HCAS</vt:lpstr>
      <vt:lpstr>Vorklasse</vt:lpstr>
      <vt:lpstr>Inklusion</vt:lpstr>
      <vt:lpstr>Das hessische Schulsystem </vt:lpstr>
      <vt:lpstr>Das hessische Schulsystem </vt:lpstr>
      <vt:lpstr>Das hessische Schulsystem </vt:lpstr>
      <vt:lpstr>Das hessische Schulsystem </vt:lpstr>
      <vt:lpstr>Zeitplan Erstklässler 2020/2021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</dc:title>
  <dc:creator>Schulleitung</dc:creator>
  <cp:lastModifiedBy>Vicky Pompizzi</cp:lastModifiedBy>
  <cp:revision>44</cp:revision>
  <dcterms:created xsi:type="dcterms:W3CDTF">2018-06-18T09:14:26Z</dcterms:created>
  <dcterms:modified xsi:type="dcterms:W3CDTF">2020-02-23T14:58:22Z</dcterms:modified>
</cp:coreProperties>
</file>